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96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1448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668d6d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数列与概率的综合问题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97a4d3800093b1c6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a2585f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数列与不等式的综合问题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c741baa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数列与函数的综合问题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16f884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数列与三角函数的综合问题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0_2#23dcfc054?vop=1&amp;pid=616f884d5&amp;color=0,0,0&amp;mp=1&amp;vtp=1&amp;bt=1&amp;bbb=1&amp;hb=1"/>
              <p:cNvSpPr/>
              <p:nvPr/>
            </p:nvSpPr>
            <p:spPr>
              <a:xfrm>
                <a:off x="832104" y="1508760"/>
                <a:ext cx="10533888" cy="1422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A，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的值不确定，故A错误；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对于B，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2" name="QC_4_AS.20_2#23dcfc054?vop=1&amp;pid=616f884d5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422400"/>
              </a:xfrm>
              <a:prstGeom prst="rect">
                <a:avLst/>
              </a:prstGeom>
              <a:blipFill>
                <a:blip r:embed="rId3"/>
                <a:stretch>
                  <a:fillRect l="-1389" t="-2146" r="-1389" b="-77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AS.20_2#23dcfc054?vop=1&amp;pid=616f884d5&amp;color=0,0,0&amp;mp=1&amp;vtp=1&amp;bt=1&amp;bbb=1&amp;hb=1">
                <a:extLst>
                  <a:ext uri="{FF2B5EF4-FFF2-40B4-BE49-F238E27FC236}">
                    <a16:creationId xmlns:a16="http://schemas.microsoft.com/office/drawing/2014/main" id="{8006C7C8-0D0A-D78E-76A7-F44CE5DC47D6}"/>
                  </a:ext>
                </a:extLst>
              </p:cNvPr>
              <p:cNvSpPr/>
              <p:nvPr/>
            </p:nvSpPr>
            <p:spPr>
              <a:xfrm>
                <a:off x="832104" y="2937065"/>
                <a:ext cx="10533888" cy="6858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，每一组数都可以确定，故B正确；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3" name="QC_4_AS.20_2#23dcfc054?vop=1&amp;pid=616f884d5&amp;color=0,0,0&amp;mp=1&amp;vtp=1&amp;bt=1&amp;bbb=1&amp;hb=1">
                <a:extLst>
                  <a:ext uri="{FF2B5EF4-FFF2-40B4-BE49-F238E27FC236}">
                    <a16:creationId xmlns:a16="http://schemas.microsoft.com/office/drawing/2014/main" id="{8006C7C8-0D0A-D78E-76A7-F44CE5DC47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37065"/>
                <a:ext cx="10533888" cy="685800"/>
              </a:xfrm>
              <a:prstGeom prst="rect">
                <a:avLst/>
              </a:prstGeom>
              <a:blipFill>
                <a:blip r:embed="rId4"/>
                <a:stretch>
                  <a:fillRect l="-1042" b="-16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AS.20_2#23dcfc054?vop=1&amp;pid=616f884d5&amp;color=0,0,0&amp;mp=1&amp;vtp=1&amp;bt=1&amp;bbb=1&amp;hb=1">
                <a:extLst>
                  <a:ext uri="{FF2B5EF4-FFF2-40B4-BE49-F238E27FC236}">
                    <a16:creationId xmlns:a16="http://schemas.microsoft.com/office/drawing/2014/main" id="{C1A454A1-BBB1-594E-8BEF-129D7E276692}"/>
                  </a:ext>
                </a:extLst>
              </p:cNvPr>
              <p:cNvSpPr/>
              <p:nvPr/>
            </p:nvSpPr>
            <p:spPr>
              <a:xfrm>
                <a:off x="832104" y="3631692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于D，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)−[(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，每一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组数都可以确定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，故D正确；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的值可以确定，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，每一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组数都可以确定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−[(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的值可以确定，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故C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.故选BCD.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4_AS.20_2#23dcfc054?vop=1&amp;pid=616f884d5&amp;color=0,0,0&amp;mp=1&amp;vtp=1&amp;bt=1&amp;bbb=1&amp;hb=1">
                <a:extLst>
                  <a:ext uri="{FF2B5EF4-FFF2-40B4-BE49-F238E27FC236}">
                    <a16:creationId xmlns:a16="http://schemas.microsoft.com/office/drawing/2014/main" id="{C1A454A1-BBB1-594E-8BEF-129D7E27669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31692"/>
                <a:ext cx="10533888" cy="2449830"/>
              </a:xfrm>
              <a:prstGeom prst="rect">
                <a:avLst/>
              </a:prstGeom>
              <a:blipFill>
                <a:blip r:embed="rId5"/>
                <a:stretch>
                  <a:fillRect l="-1389" t="-1244" r="-1157" b="-5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1_1#cbd9f6473?vop=1&amp;pid=f668d6d56&amp;color=0,0,0&amp;vtp=1&amp;bt=1&amp;bbb=1&amp;hb=1"/>
              <p:cNvSpPr/>
              <p:nvPr/>
            </p:nvSpPr>
            <p:spPr>
              <a:xfrm>
                <a:off x="832104" y="1508760"/>
                <a:ext cx="10531904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现有甲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、乙、丙3名同学在某次篮球传球的训练中，球从甲开始，等可能地随机传向另外2人中的1</a:t>
                </a:r>
                <a:r>
                  <a:rPr lang="en-US" altLang="zh-CN" sz="18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人，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接球者接到球后再等可能地随机传向另外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2人中的1人，如此不停地传下去，假设传出的球都能被接住.记第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次传球之前球在甲手里的概率为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，第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次传球之前球在乙手里的概率为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，显然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pc="-50" dirty="0"/>
              </a:p>
            </p:txBody>
          </p:sp>
        </mc:Choice>
        <mc:Fallback>
          <p:sp>
            <p:nvSpPr>
              <p:cNvPr id="2" name="QO_4_BD.21_1#cbd9f6473?vop=1&amp;pid=f668d6d5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1192530"/>
              </a:xfrm>
              <a:prstGeom prst="rect">
                <a:avLst/>
              </a:prstGeom>
              <a:blipFill>
                <a:blip r:embed="rId3"/>
                <a:stretch>
                  <a:fillRect l="-1390" r="-2548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21_1#cbd9f6473?vop=1&amp;pid=f668d6d56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2428" y="163220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22_1#4d26e4cd6?vop=1&amp;pid=cbd9f6473&amp;color=0,0,0&amp;vtp=1&amp;bbb=1"/>
              <p:cNvSpPr/>
              <p:nvPr/>
            </p:nvSpPr>
            <p:spPr>
              <a:xfrm>
                <a:off x="832104" y="2748089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22_1#4d26e4cd6?vop=1&amp;pid=cbd9f647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8089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23_1#4d26e4cd6?vop=1&amp;pid=cbd9f6473&amp;color=0,0,0&amp;vtp=1&amp;bbb=1"/>
              <p:cNvSpPr/>
              <p:nvPr/>
            </p:nvSpPr>
            <p:spPr>
              <a:xfrm>
                <a:off x="832104" y="3121406"/>
                <a:ext cx="10533888" cy="1522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【解】第3次传球之前球在甲手中的情形可分为：甲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甲或甲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3次传球之前球在乙手里的情形为甲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AN.23_1#4d26e4cd6?vop=1&amp;pid=cbd9f647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21406"/>
                <a:ext cx="10533888" cy="1522730"/>
              </a:xfrm>
              <a:prstGeom prst="rect">
                <a:avLst/>
              </a:prstGeom>
              <a:blipFill>
                <a:blip r:embed="rId6"/>
                <a:stretch>
                  <a:fillRect l="-1389" b="-92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4_1#155f6aea7?vop=1&amp;pid=cbd9f6473&amp;color=0,0,0&amp;vtp=1&amp;bt=1&amp;bbb=1"/>
              <p:cNvSpPr/>
              <p:nvPr/>
            </p:nvSpPr>
            <p:spPr>
              <a:xfrm>
                <a:off x="832104" y="1508760"/>
                <a:ext cx="10533888" cy="3352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（2）比较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24_1#155f6aea7?vop=1&amp;pid=cbd9f647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35280"/>
              </a:xfrm>
              <a:prstGeom prst="rect">
                <a:avLst/>
              </a:prstGeom>
              <a:blipFill>
                <a:blip r:embed="rId3"/>
                <a:stretch>
                  <a:fillRect l="-1389" t="-7273" b="-4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5_1#155f6aea7?vop=1&amp;pid=cbd9f6473&amp;color=0,0,0&amp;vtp=1&amp;bbb=1"/>
              <p:cNvSpPr/>
              <p:nvPr/>
            </p:nvSpPr>
            <p:spPr>
              <a:xfrm>
                <a:off x="832104" y="1845946"/>
                <a:ext cx="10533888" cy="41581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80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8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的等比数列，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的等比数列，所以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25_1#155f6aea7?vop=1&amp;pid=cbd9f647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45946"/>
                <a:ext cx="10533888" cy="4158171"/>
              </a:xfrm>
              <a:prstGeom prst="rect">
                <a:avLst/>
              </a:prstGeom>
              <a:blipFill>
                <a:blip r:embed="rId4"/>
                <a:stretch>
                  <a:fillRect l="-1389" b="-19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0e4a07e65.fixed?pid=e45ef1eed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4400" dirty="0"/>
          </a:p>
        </p:txBody>
      </p:sp>
      <p:sp>
        <p:nvSpPr>
          <p:cNvPr id="3" name="C_2_BD#0e4a07e65.fixed?pid=e45ef1eed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专题上分4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数列与其他知识的综合问题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_1#20c9a2c83?vop=1&amp;pid=da2585fd6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1_1#20c9a2c83?vop=1&amp;pid=da2585fd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_1#9a05a5f18?vop=1&amp;pid=20c9a2c83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2_1#9a05a5f18?vop=1&amp;pid=20c9a2c8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3_1#9a05a5f18?vop=1&amp;pid=20c9a2c83&amp;color=0,0,0&amp;vtp=1&amp;bbb=1"/>
              <p:cNvSpPr/>
              <p:nvPr/>
            </p:nvSpPr>
            <p:spPr>
              <a:xfrm>
                <a:off x="832104" y="2290572"/>
                <a:ext cx="10533888" cy="5477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是各项均不为0的等差数列，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−1)⋅2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3_1#9a05a5f18?vop=1&amp;pid=20c9a2c8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547751"/>
              </a:xfrm>
              <a:prstGeom prst="rect">
                <a:avLst/>
              </a:prstGeom>
              <a:blipFill>
                <a:blip r:embed="rId5"/>
                <a:stretch>
                  <a:fillRect l="-1389" b="-144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4_1#9dedb00d4?vop=1&amp;pid=20c9a2c83&amp;color=0,0,0&amp;vtp=1&amp;bbb=1"/>
              <p:cNvSpPr/>
              <p:nvPr/>
            </p:nvSpPr>
            <p:spPr>
              <a:xfrm>
                <a:off x="832104" y="284689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（2）若数列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BD.4_1#9dedb00d4?vop=1&amp;pid=20c9a2c8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46895"/>
                <a:ext cx="10533888" cy="363855"/>
              </a:xfrm>
              <a:prstGeom prst="rect">
                <a:avLst/>
              </a:prstGeom>
              <a:blipFill>
                <a:blip r:embed="rId6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5_1#9dedb00d4?vop=1&amp;pid=20c9a2c83&amp;color=0,0,0&amp;vtp=1&amp;bbb=1"/>
              <p:cNvSpPr/>
              <p:nvPr/>
            </p:nvSpPr>
            <p:spPr>
              <a:xfrm>
                <a:off x="832104" y="3211385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=−1+3−5+7−⋯+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=−1+3−5+7−⋯+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AN.5_1#9dedb00d4?vop=1&amp;pid=20c9a2c8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11385"/>
                <a:ext cx="10533888" cy="1611630"/>
              </a:xfrm>
              <a:prstGeom prst="rect">
                <a:avLst/>
              </a:prstGeom>
              <a:blipFill>
                <a:blip r:embed="rId7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_1#94c6d96d3?vop=1&amp;pid=20c9a2c83&amp;color=0,0,0&amp;vtp=1&amp;bt=1&amp;bbb=1"/>
              <p:cNvSpPr/>
              <p:nvPr/>
            </p:nvSpPr>
            <p:spPr>
              <a:xfrm>
                <a:off x="832104" y="1508760"/>
                <a:ext cx="10533888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（3）求证：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6_1#94c6d96d3?vop=1&amp;pid=20c9a2c8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82600"/>
              </a:xfrm>
              <a:prstGeom prst="rect">
                <a:avLst/>
              </a:prstGeom>
              <a:blipFill>
                <a:blip r:embed="rId3"/>
                <a:stretch>
                  <a:fillRect l="-1389" b="-88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7_1#94c6d96d3?vop=1&amp;pid=20c9a2c83&amp;color=0,0,0&amp;vtp=1&amp;bbb=1"/>
              <p:cNvSpPr/>
              <p:nvPr/>
            </p:nvSpPr>
            <p:spPr>
              <a:xfrm>
                <a:off x="832104" y="1993900"/>
                <a:ext cx="10533888" cy="1473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7_1#94c6d96d3?vop=1&amp;pid=20c9a2c8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93900"/>
                <a:ext cx="10533888" cy="1473200"/>
              </a:xfrm>
              <a:prstGeom prst="rect">
                <a:avLst/>
              </a:prstGeom>
              <a:blipFill>
                <a:blip r:embed="rId4"/>
                <a:stretch>
                  <a:fillRect l="-1389" b="-28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EX.8_1#20c9a2c83?vop=1&amp;pid=da2585fd6&amp;color=0,0,0&amp;vtp=1&amp;bbb=1"/>
              <p:cNvSpPr/>
              <p:nvPr/>
            </p:nvSpPr>
            <p:spPr>
              <a:xfrm>
                <a:off x="832104" y="3467100"/>
                <a:ext cx="10533888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不方便直接求和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可通过放缩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使其可以通过裂项相消法求和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EX.8_1#20c9a2c83?vop=1&amp;pid=da2585fd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67100"/>
                <a:ext cx="10533888" cy="482600"/>
              </a:xfrm>
              <a:prstGeom prst="rect">
                <a:avLst/>
              </a:prstGeom>
              <a:blipFill>
                <a:blip r:embed="rId5"/>
                <a:stretch>
                  <a:fillRect l="-1389" b="-88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9_1#62d8fa619?vop=1&amp;pid=cc741baa9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的两个零点，则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9_1#62d8fa619?vop=1&amp;pid=cc741baa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0_1#62d8fa619.bracket?vop=1&amp;pid=cc741baa9&amp;color=0,0,0&amp;vpa=1&amp;vtp=1"/>
          <p:cNvSpPr/>
          <p:nvPr/>
        </p:nvSpPr>
        <p:spPr>
          <a:xfrm>
            <a:off x="8632413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9_2#62d8fa619.choices?vop=1&amp;pid=cc741baa9&amp;color=0,0,0&amp;vtp=1&amp;bbb=1"/>
              <p:cNvSpPr/>
              <p:nvPr/>
            </p:nvSpPr>
            <p:spPr>
              <a:xfrm>
                <a:off x="832104" y="1917763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41422" algn="l"/>
                    <a:tab pos="5292344" algn="l"/>
                    <a:tab pos="80083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9_2#62d8fa619.choices?vop=1&amp;pid=cc741baa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763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1_1#62d8fa619?vop=1&amp;pid=cc741baa9&amp;color=0,0,0&amp;vtp=1&amp;bbb=1&amp;hb=1"/>
              <p:cNvSpPr/>
              <p:nvPr/>
            </p:nvSpPr>
            <p:spPr>
              <a:xfrm>
                <a:off x="832104" y="2278380"/>
                <a:ext cx="10533888" cy="12017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的两个零点，所以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的两个根，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由一元二次方程根与系数的关系得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均为负数.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又因为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是等比数列，所以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同号，所以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11_1#62d8fa619?vop=1&amp;pid=cc741baa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380"/>
                <a:ext cx="10533888" cy="1201738"/>
              </a:xfrm>
              <a:prstGeom prst="rect">
                <a:avLst/>
              </a:prstGeom>
              <a:blipFill>
                <a:blip r:embed="rId5"/>
                <a:stretch>
                  <a:fillRect l="-1389" r="-752" b="-116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2_1#cb4690c04?vop=1&amp;pid=cc741baa9&amp;color=0,0,0&amp;vtp=1&amp;bt=1&amp;bbb=1&amp;hb=1"/>
              <p:cNvSpPr/>
              <p:nvPr/>
            </p:nvSpPr>
            <p:spPr>
              <a:xfrm>
                <a:off x="832104" y="1508760"/>
                <a:ext cx="10533888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是等比数列，其前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.若对任意正整数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，都有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，则实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2_1#cb4690c04?vop=1&amp;pid=cc741baa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935355"/>
              </a:xfrm>
              <a:prstGeom prst="rect">
                <a:avLst/>
              </a:prstGeom>
              <a:blipFill>
                <a:blip r:embed="rId3"/>
                <a:stretch>
                  <a:fillRect l="-1389" r="-231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3_1#cb4690c04.bracket?vop=1&amp;pid=cc741baa9&amp;color=0,0,0&amp;vpa=2&amp;vtp=1"/>
          <p:cNvSpPr/>
          <p:nvPr/>
        </p:nvSpPr>
        <p:spPr>
          <a:xfrm>
            <a:off x="2762345" y="20796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2_2#cb4690c04.choices?vop=1&amp;pid=cc741baa9&amp;color=0,0,0&amp;vtp=1&amp;bbb=1"/>
              <p:cNvSpPr/>
              <p:nvPr/>
            </p:nvSpPr>
            <p:spPr>
              <a:xfrm>
                <a:off x="832104" y="2453639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09672" algn="l"/>
                    <a:tab pos="5368544" algn="l"/>
                    <a:tab pos="80528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2_2#cb4690c04.choices?vop=1&amp;pid=cc741baa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53639"/>
                <a:ext cx="10533888" cy="525971"/>
              </a:xfrm>
              <a:prstGeom prst="rect">
                <a:avLst/>
              </a:prstGeom>
              <a:blipFill>
                <a:blip r:embed="rId4"/>
                <a:stretch>
                  <a:fillRect l="-1389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4_1#cb4690c04?vop=1&amp;pid=cc741baa9&amp;color=0,0,0&amp;vtp=1&amp;bt=1&amp;bbb=1&amp;hb=1"/>
              <p:cNvSpPr/>
              <p:nvPr/>
            </p:nvSpPr>
            <p:spPr>
              <a:xfrm>
                <a:off x="832104" y="1508760"/>
                <a:ext cx="10533888" cy="45391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为奇数、偶数时，对应情况不一样，注意分类讨论）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，由于函数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调递增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取最小值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综上可得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4_1#cb4690c04?vop=1&amp;pid=cc741baa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539171"/>
              </a:xfrm>
              <a:prstGeom prst="rect">
                <a:avLst/>
              </a:prstGeom>
              <a:blipFill>
                <a:blip r:embed="rId3"/>
                <a:stretch>
                  <a:fillRect l="-1389" b="-18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5_1#9107ec1cf?vop=1&amp;pid=616f884d5&amp;color=0,0,0&amp;vtp=1&amp;bt=1&amp;bbb=1&amp;hb=1"/>
              <p:cNvSpPr/>
              <p:nvPr/>
            </p:nvSpPr>
            <p:spPr>
              <a:xfrm>
                <a:off x="832104" y="1508760"/>
                <a:ext cx="10533888" cy="7708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的第2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025项为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5_1#9107ec1cf?vop=1&amp;pid=616f884d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827"/>
              </a:xfrm>
              <a:prstGeom prst="rect">
                <a:avLst/>
              </a:prstGeom>
              <a:blipFill>
                <a:blip r:embed="rId3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6_1#9107ec1cf.bracket?vop=1&amp;pid=616f884d5&amp;color=0,0,0&amp;vpa=3&amp;vtp=1"/>
          <p:cNvSpPr/>
          <p:nvPr/>
        </p:nvSpPr>
        <p:spPr>
          <a:xfrm>
            <a:off x="1002760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5_2#9107ec1cf.choices?vop=1&amp;pid=616f884d5&amp;color=0,0,0&amp;vtp=1&amp;bbb=1"/>
              <p:cNvSpPr/>
              <p:nvPr/>
            </p:nvSpPr>
            <p:spPr>
              <a:xfrm>
                <a:off x="832104" y="2332926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03322" algn="l"/>
                    <a:tab pos="5368544" algn="l"/>
                    <a:tab pos="80464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5_2#9107ec1cf.choices?vop=1&amp;pid=616f884d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2926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7_1#9107ec1cf?vop=1&amp;pid=616f884d5&amp;color=0,0,0&amp;vtp=1&amp;bbb=1&amp;hb=1"/>
              <p:cNvSpPr/>
              <p:nvPr/>
            </p:nvSpPr>
            <p:spPr>
              <a:xfrm>
                <a:off x="832104" y="2693543"/>
                <a:ext cx="1053388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5" name="QC_4_AS.17_1#9107ec1cf?vop=1&amp;pid=616f884d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93543"/>
                <a:ext cx="10533888" cy="1257300"/>
              </a:xfrm>
              <a:prstGeom prst="rect">
                <a:avLst/>
              </a:prstGeom>
              <a:blipFill>
                <a:blip r:embed="rId5"/>
                <a:stretch>
                  <a:fillRect l="-1389" b="-72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7_1#9107ec1cf?vop=1&amp;pid=616f884d5&amp;color=0,0,0&amp;vtp=1&amp;bbb=1&amp;hb=1">
                <a:extLst>
                  <a:ext uri="{FF2B5EF4-FFF2-40B4-BE49-F238E27FC236}">
                    <a16:creationId xmlns:a16="http://schemas.microsoft.com/office/drawing/2014/main" id="{4F1B5538-017F-C450-5C76-BDBA1DFFFDBC}"/>
                  </a:ext>
                </a:extLst>
              </p:cNvPr>
              <p:cNvSpPr/>
              <p:nvPr/>
            </p:nvSpPr>
            <p:spPr>
              <a:xfrm>
                <a:off x="832104" y="3950843"/>
                <a:ext cx="10533888" cy="991934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2×(1−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012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+(−1+1−1+1−⋯−1+1)=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013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17_1#9107ec1cf?vop=1&amp;pid=616f884d5&amp;color=0,0,0&amp;vtp=1&amp;bbb=1&amp;hb=1">
                <a:extLst>
                  <a:ext uri="{FF2B5EF4-FFF2-40B4-BE49-F238E27FC236}">
                    <a16:creationId xmlns:a16="http://schemas.microsoft.com/office/drawing/2014/main" id="{4F1B5538-017F-C450-5C76-BDBA1DFFFD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50843"/>
                <a:ext cx="10533888" cy="991934"/>
              </a:xfrm>
              <a:prstGeom prst="rect">
                <a:avLst/>
              </a:prstGeom>
              <a:blipFill>
                <a:blip r:embed="rId6"/>
                <a:stretch>
                  <a:fillRect l="-1389" b="-14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8_1#23dcfc054?vop=1&amp;pid=616f884d5&amp;color=0,0,0&amp;vtp=1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p:pic>
        <p:nvPicPr>
          <p:cNvPr id="3" name="QC_4_BD.18_2#23dcfc054?vop=1&amp;pid=616f884d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97880" y="2003806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8_3#23dcfc054?vop=1&amp;pid=616f884d5&amp;color=0,0,0&amp;vtp=1&amp;bbb=1"/>
              <p:cNvSpPr/>
              <p:nvPr/>
            </p:nvSpPr>
            <p:spPr>
              <a:xfrm>
                <a:off x="832104" y="2295906"/>
                <a:ext cx="10533888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则下列代数式的值可以确定的是(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4_BD.18_3#23dcfc054?vop=1&amp;pid=616f884d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5906"/>
                <a:ext cx="10533888" cy="491046"/>
              </a:xfrm>
              <a:prstGeom prst="rect">
                <a:avLst/>
              </a:prstGeom>
              <a:blipFill>
                <a:blip r:embed="rId4"/>
                <a:stretch>
                  <a:fillRect l="-1389"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19_1#23dcfc054.bracket?vop=1&amp;pid=616f884d5&amp;color=0,0,0&amp;vpa=4&amp;vtp=1&amp;bbb=1"/>
          <p:cNvSpPr/>
          <p:nvPr/>
        </p:nvSpPr>
        <p:spPr>
          <a:xfrm>
            <a:off x="9903365" y="2480437"/>
            <a:ext cx="6619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BCD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18_4#23dcfc054.choices?vop=1&amp;pid=616f884d5&amp;color=0,0,0&amp;vtp=1&amp;bbb=1"/>
              <p:cNvSpPr/>
              <p:nvPr/>
            </p:nvSpPr>
            <p:spPr>
              <a:xfrm>
                <a:off x="832104" y="2794635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436622" algn="l"/>
                    <a:tab pos="4847844" algn="l"/>
                    <a:tab pos="77924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102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104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4_BD.18_4#23dcfc054.choices?vop=1&amp;pid=616f884d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94635"/>
                <a:ext cx="10533888" cy="356235"/>
              </a:xfrm>
              <a:prstGeom prst="rect">
                <a:avLst/>
              </a:prstGeom>
              <a:blipFill>
                <a:blip r:embed="rId5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20_1#23dcfc054?vop=1&amp;pid=616f884d5&amp;color=0,0,0&amp;vtp=1&amp;bbb=1"/>
              <p:cNvSpPr/>
              <p:nvPr/>
            </p:nvSpPr>
            <p:spPr>
              <a:xfrm>
                <a:off x="832104" y="3159125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提示：由此可得数列中相邻奇数项的和与相邻偶数项的和）</a:t>
                </a:r>
                <a:endParaRPr lang="en-US" altLang="zh-CN" sz="18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的值不确定.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7" name="QC_4_AS.20_1#23dcfc054?vop=1&amp;pid=616f884d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59125"/>
                <a:ext cx="10533888" cy="2449830"/>
              </a:xfrm>
              <a:prstGeom prst="rect">
                <a:avLst/>
              </a:prstGeom>
              <a:blipFill>
                <a:blip r:embed="rId6"/>
                <a:stretch>
                  <a:fillRect l="-1389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1434</Words>
  <Application>Microsoft Office PowerPoint</Application>
  <PresentationFormat>宽屏</PresentationFormat>
  <Paragraphs>89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Arial (正文)</vt:lpstr>
      <vt:lpstr>DengXian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2025-10-22T07:06:24Z</dcterms:created>
  <dcterms:modified xsi:type="dcterms:W3CDTF">2025-10-22T07:09:28Z</dcterms:modified>
  <cp:category/>
  <cp:contentStatus/>
</cp:coreProperties>
</file>